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94" r:id="rId3"/>
    <p:sldId id="286" r:id="rId4"/>
    <p:sldId id="298" r:id="rId5"/>
    <p:sldId id="299" r:id="rId6"/>
    <p:sldId id="300" r:id="rId7"/>
    <p:sldId id="302" r:id="rId8"/>
    <p:sldId id="303" r:id="rId9"/>
    <p:sldId id="304" r:id="rId10"/>
    <p:sldId id="305" r:id="rId11"/>
    <p:sldId id="301" r:id="rId12"/>
    <p:sldId id="307" r:id="rId13"/>
    <p:sldId id="306" r:id="rId14"/>
    <p:sldId id="256" r:id="rId15"/>
    <p:sldId id="272" r:id="rId16"/>
    <p:sldId id="28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BA44"/>
    <a:srgbClr val="323232"/>
    <a:srgbClr val="142409"/>
    <a:srgbClr val="668C07"/>
    <a:srgbClr val="27422F"/>
    <a:srgbClr val="C2B69B"/>
    <a:srgbClr val="785420"/>
    <a:srgbClr val="C7B89A"/>
    <a:srgbClr val="827E73"/>
    <a:srgbClr val="2E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09:21:10.70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BCB460-774C-4687-9DFD-25C3DF602C2D}" emma:medium="tactile" emma:mode="ink">
          <msink:context xmlns:msink="http://schemas.microsoft.com/ink/2010/main" type="writingRegion" rotatedBoundingBox="14311,11917 27173,12601 27160,12831 14298,12146"/>
        </emma:interpretation>
      </emma:emma>
    </inkml:annotationXML>
    <inkml:traceGroup>
      <inkml:annotationXML>
        <emma:emma xmlns:emma="http://www.w3.org/2003/04/emma" version="1.0">
          <emma:interpretation id="{BCDCE1E4-EA2D-4F0D-BB86-6682861AEEDE}" emma:medium="tactile" emma:mode="ink">
            <msink:context xmlns:msink="http://schemas.microsoft.com/ink/2010/main" type="paragraph" rotatedBoundingBox="14311,11918 27173,11918 27173,12617 14311,12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54C14F-B48E-49AD-AAD5-C42DF77530D0}" emma:medium="tactile" emma:mode="ink">
              <msink:context xmlns:msink="http://schemas.microsoft.com/ink/2010/main" type="inkBullet" rotatedBoundingBox="14311,11917 14326,11918 14325,11933 14310,11932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-7449-611 0</inkml:trace>
      </inkml:traceGroup>
      <inkml:traceGroup>
        <inkml:annotationXML>
          <emma:emma xmlns:emma="http://www.w3.org/2003/04/emma" version="1.0">
            <emma:interpretation id="{8B8AEE46-15CC-43D6-88A9-494A7FED9623}" emma:medium="tactile" emma:mode="ink">
              <msink:context xmlns:msink="http://schemas.microsoft.com/ink/2010/main" type="line" rotatedBoundingBox="27158,12601 27173,12602 27172,12617 27157,12616"/>
            </emma:interpretation>
          </emma:emma>
        </inkml:annotationXML>
        <inkml:traceGroup>
          <inkml:annotationXML>
            <emma:emma xmlns:emma="http://www.w3.org/2003/04/emma" version="1.0">
              <emma:interpretation id="{E3418443-7B36-414A-8C1D-206710EC3B8A}" emma:medium="tactile" emma:mode="ink">
                <msink:context xmlns:msink="http://schemas.microsoft.com/ink/2010/main" type="inkWord" rotatedBoundingBox="27158,12601 27173,12602 27172,12617 27157,1261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6271.2072">5398 73 0</inkml:trace>
        </inkml:traceGroup>
      </inkml:traceGroup>
      <inkml:traceGroup>
        <inkml:annotationXML>
          <emma:emma xmlns:emma="http://www.w3.org/2003/04/emma" version="1.0">
            <emma:interpretation id="{A094C733-79F4-4C65-9677-8AF05468F306}" emma:medium="tactile" emma:mode="ink">
              <msink:context xmlns:msink="http://schemas.microsoft.com/ink/2010/main" type="line" rotatedBoundingBox="21760,12529 21775,12529 21775,12544 21760,12544"/>
            </emma:interpretation>
          </emma:emma>
        </inkml:annotationXML>
        <inkml:traceGroup>
          <inkml:annotationXML>
            <emma:emma xmlns:emma="http://www.w3.org/2003/04/emma" version="1.0">
              <emma:interpretation id="{D0801205-4FA7-4C41-A007-01A41808AD01}" emma:medium="tactile" emma:mode="ink">
                <msink:context xmlns:msink="http://schemas.microsoft.com/ink/2010/main" type="inkWord" rotatedBoundingBox="21760,12529 21775,12529 21775,12544 21760,1254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15614.7499">0 0 0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09:21:10.1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DF5748-6480-4322-9329-33430EE8A707}" emma:medium="tactile" emma:mode="ink">
          <msink:context xmlns:msink="http://schemas.microsoft.com/ink/2010/main" type="writingRegion" rotatedBoundingBox="5031,12211 5046,12211 5046,12226 5031,12226"/>
        </emma:interpretation>
      </emma:emma>
    </inkml:annotationXML>
    <inkml:traceGroup>
      <inkml:annotationXML>
        <emma:emma xmlns:emma="http://www.w3.org/2003/04/emma" version="1.0">
          <emma:interpretation id="{673C1869-8DC1-4737-A918-E324872F80CE}" emma:medium="tactile" emma:mode="ink">
            <msink:context xmlns:msink="http://schemas.microsoft.com/ink/2010/main" type="paragraph" rotatedBoundingBox="5031,12211 5046,12211 5046,12226 5031,12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2FB0BD-1393-4D09-83E7-1F72251C7627}" emma:medium="tactile" emma:mode="ink">
              <msink:context xmlns:msink="http://schemas.microsoft.com/ink/2010/main" type="line" rotatedBoundingBox="5031,12211 5046,12211 5046,12226 5031,12226"/>
            </emma:interpretation>
          </emma:emma>
        </inkml:annotationXML>
        <inkml:traceGroup>
          <inkml:annotationXML>
            <emma:emma xmlns:emma="http://www.w3.org/2003/04/emma" version="1.0">
              <emma:interpretation id="{32BAD3D1-28FC-4369-8D82-C4CE27405E14}" emma:medium="tactile" emma:mode="ink">
                <msink:context xmlns:msink="http://schemas.microsoft.com/ink/2010/main" type="inkWord" rotatedBoundingBox="5031,12211 5046,12211 5046,12226 5031,12226"/>
              </emma:interpretation>
            </emma:emma>
          </inkml:annotationXML>
          <inkml:trace contextRef="#ctx0" brushRef="#br0">-2076 4005 0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936.20001" units="1/cm"/>
          <inkml:channelProperty channel="Y" name="resolution" value="1638.34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14T09:12:12.0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B036A2-BD0E-4BA0-9A96-4C32A7FD7343}" emma:medium="tactile" emma:mode="ink">
          <msink:context xmlns:msink="http://schemas.microsoft.com/ink/2010/main" type="writingRegion" rotatedBoundingBox="9525,8573 23987,8573 23987,13325 9525,13325"/>
        </emma:interpretation>
      </emma:emma>
    </inkml:annotationXML>
    <inkml:traceGroup>
      <inkml:annotationXML>
        <emma:emma xmlns:emma="http://www.w3.org/2003/04/emma" version="1.0">
          <emma:interpretation id="{95A4D5C4-D9FD-4A1F-BBEB-11837B8EAB9F}" emma:medium="tactile" emma:mode="ink">
            <msink:context xmlns:msink="http://schemas.microsoft.com/ink/2010/main" type="paragraph" rotatedBoundingBox="9525,8573 23987,8573 23987,13325 9525,13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872971-554E-47CA-8B41-1412E538A7C0}" emma:medium="tactile" emma:mode="ink">
              <msink:context xmlns:msink="http://schemas.microsoft.com/ink/2010/main" type="line" rotatedBoundingBox="9525,8573 23987,8573 23987,13325 9525,13325"/>
            </emma:interpretation>
          </emma:emma>
        </inkml:annotationXML>
        <inkml:traceGroup>
          <inkml:annotationXML>
            <emma:emma xmlns:emma="http://www.w3.org/2003/04/emma" version="1.0">
              <emma:interpretation id="{2E80C4A2-5819-4001-9D66-7BD2DE658901}" emma:medium="tactile" emma:mode="ink">
                <msink:context xmlns:msink="http://schemas.microsoft.com/ink/2010/main" type="inkWord" rotatedBoundingBox="23955,8573 23987,8573 23987,8631 23955,86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17093-7244 42 0,'0'0'0'15,"0"0"2"-15,0-2-1 0,0 2-1 0,0-8 2 16,0-4 2-16,0 9 0 0,0-6-1 0,0 4 0 0,0 3-2 0,0 2-1 0,0-3 0 15,0-3 1-15,0 6-1 0,0 0 0 0,0-8 0 0,0 8 0 0,5 0 0 16,-5 0 0-16,5 0 0 0,-5 0 0 0,0 0 0 0,0 0 0 0,3 0 0 16,-3 0 0-16,0 0 0 0,6 8-2 0,-6-8 2 0,4 0-4 0,-4 0 4 0,6 9-6 15,-3-2-15-15,-3 2 1 0,0-9 20 0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09:38:44.9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F2E842-0282-4DE4-9950-B6A2364F815B}" emma:medium="tactile" emma:mode="ink">
          <msink:context xmlns:msink="http://schemas.microsoft.com/ink/2010/main" type="writingRegion" rotatedBoundingBox="7204,13750 7219,13750 7219,13765 7204,13765"/>
        </emma:interpretation>
      </emma:emma>
    </inkml:annotationXML>
    <inkml:traceGroup>
      <inkml:annotationXML>
        <emma:emma xmlns:emma="http://www.w3.org/2003/04/emma" version="1.0">
          <emma:interpretation id="{C19B695A-6E74-4BBF-AFA8-995A7E6FB285}" emma:medium="tactile" emma:mode="ink">
            <msink:context xmlns:msink="http://schemas.microsoft.com/ink/2010/main" type="paragraph" rotatedBoundingBox="7204,13750 7219,13750 7219,13765 7204,13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507A36-81DC-4BD8-8D84-6A5FE864AA94}" emma:medium="tactile" emma:mode="ink">
              <msink:context xmlns:msink="http://schemas.microsoft.com/ink/2010/main" type="line" rotatedBoundingBox="7204,13750 7219,13750 7219,13765 7204,13765"/>
            </emma:interpretation>
          </emma:emma>
        </inkml:annotationXML>
        <inkml:traceGroup>
          <inkml:annotationXML>
            <emma:emma xmlns:emma="http://www.w3.org/2003/04/emma" version="1.0">
              <emma:interpretation id="{8CE0F982-2F70-4EEF-830B-E96BEC273593}" emma:medium="tactile" emma:mode="ink">
                <msink:context xmlns:msink="http://schemas.microsoft.com/ink/2010/main" type="inkWord" rotatedBoundingBox="7204,13750 7219,13750 7219,13765 7204,13765"/>
              </emma:interpretation>
            </emma:emma>
          </inkml:annotationXML>
          <inkml:trace contextRef="#ctx0" brushRef="#br0">611-220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4T09:38:39.78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86609E-7838-4191-B637-91FC2E87DE0B}" emma:medium="tactile" emma:mode="ink">
          <msink:context xmlns:msink="http://schemas.microsoft.com/ink/2010/main" type="inkDrawing" rotatedBoundingBox="7375,16559 7390,16559 7390,16574 7375,16574" shapeName="Other"/>
        </emma:interpretation>
      </emma:emma>
    </inkml:annotationXML>
    <inkml:trace contextRef="#ctx0" brushRef="#br0">513 684 0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5T07:31:59.1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55E7A1-A281-4839-A518-DE497D0EB909}" emma:medium="tactile" emma:mode="ink">
          <msink:context xmlns:msink="http://schemas.microsoft.com/ink/2010/main" type="writingRegion" rotatedBoundingBox="2881,11405 4884,11405 4884,11454 2881,11454"/>
        </emma:interpretation>
      </emma:emma>
    </inkml:annotationXML>
    <inkml:traceGroup>
      <inkml:annotationXML>
        <emma:emma xmlns:emma="http://www.w3.org/2003/04/emma" version="1.0">
          <emma:interpretation id="{6D8FBF16-9B0A-4167-A7C5-6910327425E2}" emma:medium="tactile" emma:mode="ink">
            <msink:context xmlns:msink="http://schemas.microsoft.com/ink/2010/main" type="paragraph" rotatedBoundingBox="2881,11405 4884,11405 4884,11454 2881,11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7C1E1A-3FCB-40CC-97C0-13D2F7D417DD}" emma:medium="tactile" emma:mode="ink">
              <msink:context xmlns:msink="http://schemas.microsoft.com/ink/2010/main" type="line" rotatedBoundingBox="2881,11405 4884,11405 4884,11454 2881,11454"/>
            </emma:interpretation>
          </emma:emma>
        </inkml:annotationXML>
        <inkml:traceGroup>
          <inkml:annotationXML>
            <emma:emma xmlns:emma="http://www.w3.org/2003/04/emma" version="1.0">
              <emma:interpretation id="{6A71ECB4-F7EA-42E8-946E-A863FED4CB26}" emma:medium="tactile" emma:mode="ink">
                <msink:context xmlns:msink="http://schemas.microsoft.com/ink/2010/main" type="inkWord" rotatedBoundingBox="2881,11405 4884,11405 4884,11454 2881,11454"/>
              </emma:interpretation>
            </emma:emma>
          </inkml:annotationXML>
          <inkml:trace contextRef="#ctx0" brushRef="#br0">-3332 147 0,'49'0'125,"0"0"-125,0 0 16,0 0-16,-1 0 16,26 0-16,-1 24 15,-49-24 1,74 0 0,-74 0-16,50 0 15,-50 0 1,49 0-16,25 0 15,-73 0-15,-1 0 16,49 0-16,-48 0 16,23 0-16,1 0 15,0 0-15,-24 0 16,23-24-16,1-1 16,-24 25-16,-1 0 15,1 0 1,-1 0-1,0 0 1,25 0 0,-24 0 15,-1 0-15,1 0-16,-1 0 15,25 0-15,-25 0 16,1 0-1,-1 0-15,25 0 16,-25 0 0,1 0-16,24 0 15,-25 0-15,0 0 16,25 0 0,-24 0-16,-1 0 15,25 0-15,-25 0 16,1 0-1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6T05:12:55.4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D4CA6FF-8E38-496F-B764-0DE7D13D8EC3}" emma:medium="tactile" emma:mode="ink">
          <msink:context xmlns:msink="http://schemas.microsoft.com/ink/2010/main" type="writingRegion" rotatedBoundingBox="2393,7693 2490,7693 2490,7766 2393,7766"/>
        </emma:interpretation>
      </emma:emma>
    </inkml:annotationXML>
    <inkml:traceGroup>
      <inkml:annotationXML>
        <emma:emma xmlns:emma="http://www.w3.org/2003/04/emma" version="1.0">
          <emma:interpretation id="{E6287AAB-2FE0-4610-9633-366657C28ECF}" emma:medium="tactile" emma:mode="ink">
            <msink:context xmlns:msink="http://schemas.microsoft.com/ink/2010/main" type="paragraph" rotatedBoundingBox="2393,7693 2490,7693 2490,7766 2393,77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7B9F1B-81E8-4C42-BC3E-6941551DAB36}" emma:medium="tactile" emma:mode="ink">
              <msink:context xmlns:msink="http://schemas.microsoft.com/ink/2010/main" type="line" rotatedBoundingBox="2393,7693 2490,7693 2490,7766 2393,7766"/>
            </emma:interpretation>
          </emma:emma>
        </inkml:annotationXML>
        <inkml:traceGroup>
          <inkml:annotationXML>
            <emma:emma xmlns:emma="http://www.w3.org/2003/04/emma" version="1.0">
              <emma:interpretation id="{4040B920-7307-4E9E-80CD-38191D62B538}" emma:medium="tactile" emma:mode="ink">
                <msink:context xmlns:msink="http://schemas.microsoft.com/ink/2010/main" type="inkWord" rotatedBoundingBox="2393,7693 2490,7693 2490,7766 2393,7766"/>
              </emma:interpretation>
            </emma:emma>
          </inkml:annotationXML>
          <inkml:trace contextRef="#ctx0" brushRef="#br0">0 0 0,'24'0'125,"1"24"-125,-1 1 16,0-1 31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16T05:13:42.6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E33FD4A-0451-42C9-BF96-BAA052A3EFA6}" emma:medium="tactile" emma:mode="ink">
          <msink:context xmlns:msink="http://schemas.microsoft.com/ink/2010/main" type="writingRegion" rotatedBoundingBox="3174,8994 7977,9049 7975,9173 3173,9117"/>
        </emma:interpretation>
      </emma:emma>
    </inkml:annotationXML>
    <inkml:traceGroup>
      <inkml:annotationXML>
        <emma:emma xmlns:emma="http://www.w3.org/2003/04/emma" version="1.0">
          <emma:interpretation id="{9C90306B-4534-427C-AE5C-4C78CD901430}" emma:medium="tactile" emma:mode="ink">
            <msink:context xmlns:msink="http://schemas.microsoft.com/ink/2010/main" type="paragraph" rotatedBoundingBox="3174,8994 7977,9049 7975,9173 3173,91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16B289-A728-497B-8657-466742D3F672}" emma:medium="tactile" emma:mode="ink">
              <msink:context xmlns:msink="http://schemas.microsoft.com/ink/2010/main" type="line" rotatedBoundingBox="3174,8994 7977,9049 7975,9173 3173,9117"/>
            </emma:interpretation>
          </emma:emma>
        </inkml:annotationXML>
        <inkml:traceGroup>
          <inkml:annotationXML>
            <emma:emma xmlns:emma="http://www.w3.org/2003/04/emma" version="1.0">
              <emma:interpretation id="{9BC8C6B4-92D8-4FD9-9F6B-3FDE5B74B5E1}" emma:medium="tactile" emma:mode="ink">
                <msink:context xmlns:msink="http://schemas.microsoft.com/ink/2010/main" type="inkWord" rotatedBoundingBox="3174,9060 3189,9061 3188,9076 3173,9075"/>
              </emma:interpretation>
            </emma:emma>
          </inkml:annotationXML>
          <inkml:trace contextRef="#ctx0" brushRef="#br0">-3859 2736 0</inkml:trace>
        </inkml:traceGroup>
        <inkml:traceGroup>
          <inkml:annotationXML>
            <emma:emma xmlns:emma="http://www.w3.org/2003/04/emma" version="1.0">
              <emma:interpretation id="{42D8274B-9DEA-4495-B7A6-C24FF71E8404}" emma:medium="tactile" emma:mode="ink">
                <msink:context xmlns:msink="http://schemas.microsoft.com/ink/2010/main" type="inkWord" rotatedBoundingBox="4908,9109 4922,9110 4922,9125 4907,9124"/>
              </emma:interpretation>
            </emma:emma>
          </inkml:annotationXML>
          <inkml:trace contextRef="#ctx0" brushRef="#br0" timeOffset="608.7563">-2125 2785 0</inkml:trace>
        </inkml:traceGroup>
        <inkml:traceGroup>
          <inkml:annotationXML>
            <emma:emma xmlns:emma="http://www.w3.org/2003/04/emma" version="1.0">
              <emma:interpretation id="{426D02C3-83B7-46D4-A808-5C2981CE50A2}" emma:medium="tactile" emma:mode="ink">
                <msink:context xmlns:msink="http://schemas.microsoft.com/ink/2010/main" type="inkWord" rotatedBoundingBox="6764,9035 6778,9036 6778,9051 6763,9050"/>
              </emma:interpretation>
            </emma:emma>
          </inkml:annotationXML>
          <inkml:trace contextRef="#ctx0" brushRef="#br0" timeOffset="1184.725">-269 2711 0</inkml:trace>
        </inkml:traceGroup>
        <inkml:traceGroup>
          <inkml:annotationXML>
            <emma:emma xmlns:emma="http://www.w3.org/2003/04/emma" version="1.0">
              <emma:interpretation id="{CF455619-CAF5-4417-B4C7-E59F211A8229}" emma:medium="tactile" emma:mode="ink">
                <msink:context xmlns:msink="http://schemas.microsoft.com/ink/2010/main" type="inkWord" rotatedBoundingBox="7961,9157 7975,9158 7975,9173 7960,9172"/>
              </emma:interpretation>
            </emma:emma>
          </inkml:annotationXML>
          <inkml:trace contextRef="#ctx0" brushRef="#br0" timeOffset="1632.0421">928 2833 0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C68A2-B1B4-429D-A94C-E1A96B086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61F546-19C9-4187-96CB-E5083DE2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CA487-BBA5-4461-94EF-A922656C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7BB73-35E5-41F7-AE37-777A030C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BECCE-40EC-40AD-809B-38463833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5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D1CC8-03F0-43B3-AFFB-02FC5742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FEF6-B379-4198-9533-902A8394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0FF25-6110-41DA-B2EC-DCC5873E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8730E-90D4-4D84-86A9-4510A303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9D7B-E0F3-4385-9474-7D916E47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4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867939-B951-4FA1-98D1-127F9B0B8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761D11-87DA-4B29-9CFE-5CD757F11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0704A-C865-4FF0-87B0-5A4C28A7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A3A77-6F42-4432-B7F2-8B12E245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2DEFA-E0AA-4E45-8617-49A6BBF5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5209-FE6A-4957-803F-9ED9FD7A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997DA-18DA-4926-A89E-5B77C48FE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F4A65-4430-4346-90AA-17946CE7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AA39B-2776-48AC-817E-3009BDD0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FB316-560E-46C6-B318-44DCC73E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4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D600-E54F-49CF-BDFD-D6137E6F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75EC5-4EEC-4480-9034-76CABF85B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5AB81-1E3B-40B3-B9D6-1E44A14B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C8BE3-BF18-45AE-9B2A-71C3EDBC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D6F3C-3569-462A-8A4E-53F8DFCB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1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8E2E-DC4D-48B9-8978-0CCFD4E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62436-68CF-420E-8444-D6B01E35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956E5-FA27-4829-9366-1C5F4450B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4E7B5-2E56-45A3-A89C-5F7F1D2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334E87-DDE9-4D5A-9793-03FA69B9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DBB9E-0FC9-472A-9542-633B2C0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9BDA-00D4-4BFD-8BE8-698E8EAF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423A9B-40DD-4483-AF50-52339A31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C9DBE-EA89-41A4-978C-2ACF0BF7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9C133D-9205-4110-BA9D-51EAB5F03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9BD6AD-1811-4662-A004-120AF5686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C5657-A067-43D8-AB80-EBEFC0E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BB23D4-B24B-4027-95B1-8B9FB0FD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CDBDD-1F6D-46EA-80B0-94A0D2E8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1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632DE-CDD5-4B7D-9D67-04BFCB7B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3244D1-0DD9-4530-870C-50E6CB2D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8B66E-3EB1-473E-BEAE-84CCA7E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8D454C-44B5-427C-A856-8951D9A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4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EB1942-419B-4F53-A812-B6DAE049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6153EE-323E-40B8-AD42-BE59E23B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F2213-DC13-4AF4-AAF0-F1286229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0F09A-D5B3-4D40-AC13-94812C3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1DDF0-CE66-4503-A627-6373A470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E95C3-CC39-4319-BCC4-13E658EB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27E63-10BF-4D95-A015-E0708413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EE8C4-C978-4B8F-B8D0-63C9DBF7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103D2-D20C-4CD7-81E2-FA3325C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71E89-A485-4D95-9339-07B978B3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66CA-004E-4642-B3F0-D01EE3ADD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368E6-A328-4FC0-B7D1-1CA0C3068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7ABF6-98B8-42A1-BFF6-438B1A0F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8174B-E0CA-4E3B-8264-F216D0CE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CF504-4F57-44DE-B867-CE0FCF91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0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F0C001-B4BB-4A40-BA48-D4D8789E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E9660-2FB7-4DB2-9FC3-D9EE380E5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3D34A-38D6-4380-B60D-2C2ADAF40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2F1DB-580D-4C78-9091-578679FDEF2F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52890-46FB-4DEC-BAE7-020D5ABB6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E79BA-9731-4F67-B609-1A856A73B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912D9-0639-4310-A2CA-2BB78093F8BC}"/>
              </a:ext>
            </a:extLst>
          </p:cNvPr>
          <p:cNvSpPr txBox="1"/>
          <p:nvPr userDrawn="1"/>
        </p:nvSpPr>
        <p:spPr>
          <a:xfrm>
            <a:off x="9580388" y="6560178"/>
            <a:ext cx="26116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accent1"/>
                </a:solidFill>
              </a:rPr>
              <a:t>Copyrightⓒ. Saebyeol Yu. All Rights Reserved.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8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7" Type="http://schemas.openxmlformats.org/officeDocument/2006/relationships/customXml" Target="../ink/ink2.xml"/><Relationship Id="rId2" Type="http://schemas.openxmlformats.org/officeDocument/2006/relationships/image" Target="../media/image6.png"/><Relationship Id="rId16" Type="http://schemas.openxmlformats.org/officeDocument/2006/relationships/image" Target="../media/image139.emf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.xml"/><Relationship Id="rId10" Type="http://schemas.openxmlformats.org/officeDocument/2006/relationships/image" Target="../media/image43.em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7" Type="http://schemas.openxmlformats.org/officeDocument/2006/relationships/image" Target="../media/image140.emf"/><Relationship Id="rId50" Type="http://schemas.openxmlformats.org/officeDocument/2006/relationships/customXml" Target="../ink/ink5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3" Type="http://schemas.openxmlformats.org/officeDocument/2006/relationships/image" Target="../media/image83.emf"/><Relationship Id="rId5" Type="http://schemas.openxmlformats.org/officeDocument/2006/relationships/image" Target="../media/image12.png"/><Relationship Id="rId49" Type="http://schemas.openxmlformats.org/officeDocument/2006/relationships/image" Target="../media/image141.emf"/><Relationship Id="rId4" Type="http://schemas.openxmlformats.org/officeDocument/2006/relationships/image" Target="../media/image11.png"/><Relationship Id="rId48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Relationship Id="rId35" Type="http://schemas.openxmlformats.org/officeDocument/2006/relationships/image" Target="../media/image5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BF66C9-389A-4026-9371-184A472A67DE}"/>
              </a:ext>
            </a:extLst>
          </p:cNvPr>
          <p:cNvSpPr txBox="1"/>
          <p:nvPr/>
        </p:nvSpPr>
        <p:spPr>
          <a:xfrm>
            <a:off x="666750" y="2767280"/>
            <a:ext cx="25284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UI, API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와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r>
              <a:rPr lang="en-US" altLang="ko-KR" sz="4000" b="1" dirty="0" smtClean="0">
                <a:solidFill>
                  <a:schemeClr val="bg1"/>
                </a:solidFill>
              </a:rPr>
              <a:t>REST API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F19DB60-7F0A-478A-AEA2-FF653056F904}"/>
              </a:ext>
            </a:extLst>
          </p:cNvPr>
          <p:cNvCxnSpPr>
            <a:cxnSpLocks/>
          </p:cNvCxnSpPr>
          <p:nvPr/>
        </p:nvCxnSpPr>
        <p:spPr>
          <a:xfrm>
            <a:off x="719915" y="4119392"/>
            <a:ext cx="67295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F19DB60-7F0A-478A-AEA2-FF653056F904}"/>
              </a:ext>
            </a:extLst>
          </p:cNvPr>
          <p:cNvCxnSpPr>
            <a:cxnSpLocks/>
          </p:cNvCxnSpPr>
          <p:nvPr/>
        </p:nvCxnSpPr>
        <p:spPr>
          <a:xfrm>
            <a:off x="719915" y="2705733"/>
            <a:ext cx="67295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5356"/>
          <a:stretch/>
        </p:blipFill>
        <p:spPr>
          <a:xfrm>
            <a:off x="4911969" y="-1"/>
            <a:ext cx="7280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382935" y="1149445"/>
            <a:ext cx="6057430" cy="5400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245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REST API 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4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440177" y="1162528"/>
            <a:ext cx="59429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REST API(RESTful API)</a:t>
            </a:r>
          </a:p>
          <a:p>
            <a:pPr algn="ctr"/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REST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(Representational State Transfer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+ API</a:t>
            </a:r>
          </a:p>
          <a:p>
            <a:pPr algn="ctr"/>
            <a:endParaRPr lang="en-US" altLang="ko-KR" sz="12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네트워크상에서 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서버와 클라이언트 사이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HTTP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프로토콜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현재 널리 사용되는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REST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라는 형식을 지키는 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</a:t>
            </a:r>
            <a:endParaRPr lang="en-US" altLang="ko-KR" sz="1600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z="1600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0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REST?</a:t>
            </a:r>
          </a:p>
          <a:p>
            <a:pPr algn="ctr"/>
            <a:endParaRPr lang="en-US" altLang="ko-KR" sz="20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REST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라는 말의 의미가 웹의 모든 자원에 고유한 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URI(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쉽게 말해 이름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spc="3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식별자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사용해서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 자원의 특정 상태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정보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주고 받는 형식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pPr algn="ctr"/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이런 형식의 제약조건이 있는 디자인 가이드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아키텍처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en-US" altLang="ko-KR" sz="1600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0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REST</a:t>
            </a:r>
            <a:r>
              <a:rPr lang="ko-KR" altLang="en-US" sz="20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</a:t>
            </a:r>
            <a:r>
              <a:rPr lang="en-US" altLang="ko-KR" sz="20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0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구성요소</a:t>
            </a:r>
            <a:endParaRPr lang="en-US" altLang="ko-KR" sz="20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(Resource), URI</a:t>
            </a:r>
            <a:endParaRPr lang="en-US" altLang="ko-KR" sz="1600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행위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(Verb), HTTP Method</a:t>
            </a:r>
            <a:endParaRPr lang="en-US" altLang="ko-KR" sz="1600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표현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(Representation),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자원의 특정 상태</a:t>
            </a:r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23892" y="1259244"/>
            <a:ext cx="56239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자원은 고유한 이름으로 구분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모든 자원은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ID(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고유 이름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있고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자원은 서버에 존재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ID(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고유 이름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 URI</a:t>
            </a:r>
          </a:p>
          <a:p>
            <a:pPr algn="ctr"/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자원에 조작의 구분에 따라서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Method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자원을 조작할 때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Method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사용한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에서는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GET , POST , PUT , DELETE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같은 메서드 사용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자원의 특정 상태를 표현한 것을 주고받음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서버로 요청 보내는 시간대의 자원의 상태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(=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표현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en-US" altLang="ko-KR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Representation)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이것을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서버가 응답으로 전송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REST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에선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JSON , XML , TEXT , RSS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같이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표현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(Representation)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4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316523" y="1116623"/>
            <a:ext cx="5351076" cy="2224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6855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REST API 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– 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정보를 표현하는 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URI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4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477" y="1167036"/>
            <a:ext cx="3493784" cy="1625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6077678" y="2865785"/>
            <a:ext cx="6039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위같이 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URI</a:t>
            </a:r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가 무슨 자원을 요청하는 건지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, </a:t>
            </a: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알 수가 없는 것은 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REST </a:t>
            </a:r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형식이 아님</a:t>
            </a:r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.</a:t>
            </a:r>
            <a:endParaRPr lang="en-US" altLang="ko-KR" sz="1600" spc="300" dirty="0" smtClean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316523" y="1167036"/>
            <a:ext cx="53510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 URL</a:t>
            </a:r>
            <a:r>
              <a:rPr lang="ko-KR" altLang="en-US" sz="20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</a:t>
            </a:r>
            <a:r>
              <a:rPr lang="en-US" altLang="ko-KR" sz="20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URI</a:t>
            </a:r>
            <a:r>
              <a:rPr lang="ko-KR" altLang="en-US" sz="20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란</a:t>
            </a:r>
            <a:endParaRPr lang="en-US" altLang="ko-KR" sz="2000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URI(</a:t>
            </a:r>
            <a:r>
              <a:rPr lang="ko-KR" altLang="en-US" sz="1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상위개념</a:t>
            </a:r>
            <a:r>
              <a:rPr lang="en-US" altLang="ko-KR" sz="1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&gt; URL(</a:t>
            </a:r>
            <a:r>
              <a:rPr lang="ko-KR" altLang="en-US" sz="1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하위개념</a:t>
            </a:r>
            <a:r>
              <a:rPr lang="en-US" altLang="ko-KR" sz="14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algn="ctr"/>
            <a:r>
              <a:rPr lang="en-US" altLang="ko-KR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algn="ctr"/>
            <a:r>
              <a:rPr lang="en-US" altLang="ko-KR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URL(Uniform </a:t>
            </a:r>
            <a:r>
              <a:rPr lang="en-US" altLang="ko-KR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Resource </a:t>
            </a:r>
            <a:r>
              <a:rPr lang="en-US" altLang="ko-KR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Locator)</a:t>
            </a:r>
            <a:r>
              <a:rPr lang="ko-KR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</a:t>
            </a:r>
            <a:endParaRPr lang="en-US" altLang="ko-KR" sz="1600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자원을 위치를 표현  </a:t>
            </a:r>
            <a:endParaRPr lang="en-US" altLang="ko-KR" sz="1600" spc="300" dirty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URI(Uniform </a:t>
            </a:r>
            <a:r>
              <a:rPr lang="en-US" altLang="ko-KR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Resource </a:t>
            </a:r>
            <a:r>
              <a:rPr lang="en-US" altLang="ko-KR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Identifier)</a:t>
            </a:r>
            <a:r>
              <a:rPr lang="ko-KR" altLang="en-US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</a:t>
            </a:r>
            <a:endParaRPr lang="en-US" altLang="ko-KR" sz="1600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자원을 식별  </a:t>
            </a:r>
            <a:endParaRPr lang="en-US" altLang="ko-KR" sz="1600" spc="300" dirty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z="1600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09" name="그림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55" y="5634139"/>
            <a:ext cx="3717658" cy="1123518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5" y="3554914"/>
            <a:ext cx="1581023" cy="1085955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126332" y="4640869"/>
            <a:ext cx="2241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대전광역시를 </a:t>
            </a:r>
            <a:endParaRPr lang="en-US" altLang="ko-KR" sz="1600" spc="300" dirty="0" smtClean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자원으로 비유하면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,</a:t>
            </a:r>
            <a:endParaRPr lang="ko-KR" altLang="en-US" sz="1600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5233"/>
              </p:ext>
            </p:extLst>
          </p:nvPr>
        </p:nvGraphicFramePr>
        <p:xfrm>
          <a:off x="2338755" y="3706457"/>
          <a:ext cx="3261945" cy="13676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7315">
                  <a:extLst>
                    <a:ext uri="{9D8B030D-6E8A-4147-A177-3AD203B41FA5}">
                      <a16:colId xmlns:a16="http://schemas.microsoft.com/office/drawing/2014/main" val="3498960789"/>
                    </a:ext>
                  </a:extLst>
                </a:gridCol>
                <a:gridCol w="1087315">
                  <a:extLst>
                    <a:ext uri="{9D8B030D-6E8A-4147-A177-3AD203B41FA5}">
                      <a16:colId xmlns:a16="http://schemas.microsoft.com/office/drawing/2014/main" val="4220973232"/>
                    </a:ext>
                  </a:extLst>
                </a:gridCol>
                <a:gridCol w="1087315">
                  <a:extLst>
                    <a:ext uri="{9D8B030D-6E8A-4147-A177-3AD203B41FA5}">
                      <a16:colId xmlns:a16="http://schemas.microsoft.com/office/drawing/2014/main" val="3754938938"/>
                    </a:ext>
                  </a:extLst>
                </a:gridCol>
              </a:tblGrid>
              <a:tr h="4247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대한민국</a:t>
                      </a:r>
                      <a:r>
                        <a:rPr lang="en-US" altLang="ko-KR" sz="1400" dirty="0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대전광역시</a:t>
                      </a:r>
                      <a:endParaRPr lang="ko-KR" altLang="en-US" sz="14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머전팡역시</a:t>
                      </a:r>
                      <a:r>
                        <a:rPr lang="en-US" altLang="ko-KR" sz="1400" dirty="0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과학의 도시</a:t>
                      </a:r>
                      <a:endParaRPr lang="ko-KR" altLang="en-US" sz="14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716795"/>
                  </a:ext>
                </a:extLst>
              </a:tr>
              <a:tr h="424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+mj-lt"/>
                          <a:ea typeface="경기천년제목 Light" panose="02020403020101020101" pitchFamily="18" charset="-127"/>
                        </a:rPr>
                        <a:t>URL</a:t>
                      </a:r>
                      <a:endParaRPr lang="ko-KR" altLang="en-US" sz="1400" b="0" dirty="0">
                        <a:latin typeface="+mj-lt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endParaRPr lang="ko-KR" altLang="en-US" sz="14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X</a:t>
                      </a:r>
                      <a:endParaRPr lang="ko-KR" altLang="en-US" sz="14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872912"/>
                  </a:ext>
                </a:extLst>
              </a:tr>
              <a:tr h="424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+mj-lt"/>
                          <a:ea typeface="경기천년제목 Light" panose="02020403020101020101" pitchFamily="18" charset="-127"/>
                        </a:rPr>
                        <a:t>URI</a:t>
                      </a:r>
                      <a:endParaRPr lang="ko-KR" altLang="en-US" sz="1400" b="0" dirty="0">
                        <a:latin typeface="+mj-lt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endParaRPr lang="ko-KR" altLang="en-US" sz="14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endParaRPr lang="ko-KR" altLang="en-US" sz="14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52479"/>
                  </a:ext>
                </a:extLst>
              </a:tr>
            </a:tbl>
          </a:graphicData>
        </a:graphic>
      </p:graphicFrame>
      <p:pic>
        <p:nvPicPr>
          <p:cNvPr id="217" name="그림 2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612" y="3775646"/>
            <a:ext cx="4437514" cy="1521737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6289516" y="5404453"/>
            <a:ext cx="56159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위같이 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URI</a:t>
            </a:r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만 봐도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어떤 자원을 요청하는 지</a:t>
            </a:r>
            <a:endParaRPr lang="en-US" altLang="ko-KR" sz="1600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추론할 수 있을만한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구조로 짜는 것이 </a:t>
            </a:r>
            <a:endParaRPr lang="en-US" altLang="ko-KR" sz="1600" spc="300" dirty="0" smtClean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  <a:p>
            <a:pPr algn="ctr"/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REST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형식에서 가장 중요한 특성</a:t>
            </a:r>
            <a:endParaRPr lang="en-US" altLang="ko-KR" spc="300" dirty="0" smtClean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3701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REST API – 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상태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4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57" y="1273039"/>
            <a:ext cx="4437514" cy="15217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55" y="3232544"/>
            <a:ext cx="6138401" cy="2472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5356092" y="1449131"/>
            <a:ext cx="63874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URI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</a:t>
            </a:r>
            <a:r>
              <a:rPr lang="en-US" altLang="ko-KR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정해진 표준은 없으나</a:t>
            </a:r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pPr algn="ctr"/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자원 마다 고유한 </a:t>
            </a:r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URI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사용해서</a:t>
            </a:r>
            <a:r>
              <a:rPr lang="en-US" altLang="ko-KR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한눈에 봐도 어떤 자원에 대한 요청인지 알아볼 수 있도록 함</a:t>
            </a:r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z="1600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230088" y="3232544"/>
            <a:ext cx="52299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클라이언트가 서버에게 위같이 </a:t>
            </a:r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URI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사용해서</a:t>
            </a:r>
            <a:endParaRPr lang="en-US" altLang="ko-KR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값을 요청한다면</a:t>
            </a:r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서버는</a:t>
            </a:r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그에 맞는 자원</a:t>
            </a:r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(ex&gt; DB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안의 데이터</a:t>
            </a:r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전송</a:t>
            </a:r>
            <a:r>
              <a:rPr lang="en-US" altLang="ko-KR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ctr"/>
            <a:r>
              <a:rPr lang="ko-KR" altLang="en-US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정확히는</a:t>
            </a:r>
            <a:r>
              <a:rPr lang="en-US" altLang="ko-KR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클라이언트가 요청하는 타이밍에서의</a:t>
            </a:r>
            <a:r>
              <a:rPr lang="en-US" altLang="ko-KR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자원의 상태를 전달하는 것임</a:t>
            </a:r>
            <a:r>
              <a:rPr lang="en-US" altLang="ko-KR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ctr"/>
            <a:endParaRPr lang="en-US" altLang="ko-KR" sz="1600" spc="300" dirty="0" smtClean="0">
              <a:solidFill>
                <a:schemeClr val="tx1">
                  <a:lumMod val="95000"/>
                  <a:lumOff val="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보통 </a:t>
            </a:r>
            <a:r>
              <a:rPr lang="en-US" altLang="ko-KR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JSON </a:t>
            </a:r>
            <a:r>
              <a:rPr lang="ko-KR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형태나 </a:t>
            </a:r>
            <a:r>
              <a:rPr lang="en-US" altLang="ko-KR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XML </a:t>
            </a:r>
            <a:r>
              <a:rPr lang="ko-KR" altLang="en-US" sz="16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형태를 이용하여 자원의 상태를 </a:t>
            </a:r>
            <a:r>
              <a:rPr lang="ko-KR" altLang="en-US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전달함</a:t>
            </a:r>
            <a:r>
              <a:rPr lang="en-US" altLang="ko-KR" sz="1600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6" name="잉크 75"/>
              <p14:cNvContentPartPr/>
              <p14:nvPr/>
            </p14:nvContentPartPr>
            <p14:xfrm>
              <a:off x="861757" y="2769563"/>
              <a:ext cx="35280" cy="2664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637" y="2754443"/>
                <a:ext cx="6552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45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5893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REST API </a:t>
            </a:r>
            <a:r>
              <a:rPr lang="en-US" altLang="ko-KR" sz="2800" b="1" spc="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HTTP Method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4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4705534"/>
            <a:ext cx="2108694" cy="1596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491375" y="1408713"/>
            <a:ext cx="618583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 Method</a:t>
            </a:r>
            <a:endParaRPr lang="en-US" altLang="ko-KR" sz="12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POST, GET, DELETE, PUT, PATCH</a:t>
            </a: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같은 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요청을 보낼 때 사용하는 다양한 메서드</a:t>
            </a:r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사실 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POST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같은 메서드 하나로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서버에 </a:t>
            </a:r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생성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조회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수정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삭제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(CRUD)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요청을 할 수도 있지만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이렇게 되면 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URI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요청의 종류까지도 </a:t>
            </a:r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추가로 명시해야 되기에 깔끔하지 않음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REST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에서는 이런 것을 지양하려고 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URI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동사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요청의 종류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아닌</a:t>
            </a:r>
            <a:r>
              <a:rPr lang="en-US" altLang="ko-KR" sz="1600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명사로만 이루어져야 한다는 규칙이 있음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ctr"/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z="1600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이렇게 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 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</a:t>
            </a:r>
            <a:r>
              <a:rPr lang="ko-KR" altLang="en-US" sz="1600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드를 역할에 따라</a:t>
            </a:r>
            <a:endParaRPr lang="en-US" altLang="ko-KR" sz="16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구분해서 사용함으로써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pPr algn="ctr"/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algn="ctr"/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URI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 깔끔하게</a:t>
            </a:r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</a:p>
          <a:p>
            <a:pPr algn="ctr"/>
            <a:r>
              <a:rPr lang="en-US" altLang="ko-KR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</a:t>
            </a:r>
            <a:r>
              <a:rPr lang="ko-KR" altLang="en-US" sz="16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요청도 메서드를 보고 한눈에 알아볼 수 있음</a:t>
            </a:r>
            <a:endParaRPr lang="en-US" altLang="ko-KR" sz="1600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2919" y="3056131"/>
            <a:ext cx="1267851" cy="6858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7552919" y="3056130"/>
            <a:ext cx="1267851" cy="325315"/>
          </a:xfrm>
          <a:prstGeom prst="triangl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462516" y="3168198"/>
            <a:ext cx="145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</a:rPr>
              <a:t>DELETE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2919" y="1557763"/>
            <a:ext cx="1267851" cy="6858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7552919" y="1557762"/>
            <a:ext cx="1267851" cy="325315"/>
          </a:xfrm>
          <a:prstGeom prst="triangl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35493" y="1669830"/>
            <a:ext cx="90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</a:rPr>
              <a:t>GET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7371976" y="2284938"/>
            <a:ext cx="162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조회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(READ)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0" name="정육면체 19"/>
          <p:cNvSpPr/>
          <p:nvPr/>
        </p:nvSpPr>
        <p:spPr>
          <a:xfrm>
            <a:off x="9822089" y="1408713"/>
            <a:ext cx="1441939" cy="924181"/>
          </a:xfrm>
          <a:prstGeom prst="cub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22089" y="1722947"/>
            <a:ext cx="535250" cy="21324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822089" y="1746735"/>
            <a:ext cx="123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</a:rPr>
              <a:t>POST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9542683" y="2356682"/>
            <a:ext cx="20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생성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(CREATE)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7168947" y="3797243"/>
            <a:ext cx="203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삭제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(DELETE)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5" name="정육면체 24"/>
          <p:cNvSpPr/>
          <p:nvPr/>
        </p:nvSpPr>
        <p:spPr>
          <a:xfrm>
            <a:off x="9831924" y="2883299"/>
            <a:ext cx="1441939" cy="924181"/>
          </a:xfrm>
          <a:prstGeom prst="cub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831924" y="3197533"/>
            <a:ext cx="535250" cy="21324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831924" y="3221321"/>
            <a:ext cx="123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</a:rPr>
              <a:t>PUT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9552518" y="3831268"/>
            <a:ext cx="20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수정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(UPDATE)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9" name="정육면체 28"/>
          <p:cNvSpPr/>
          <p:nvPr/>
        </p:nvSpPr>
        <p:spPr>
          <a:xfrm>
            <a:off x="7448353" y="4543900"/>
            <a:ext cx="1441939" cy="924181"/>
          </a:xfrm>
          <a:prstGeom prst="cub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448353" y="4858134"/>
            <a:ext cx="535250" cy="21324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448353" y="4881922"/>
            <a:ext cx="123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</a:rPr>
              <a:t>PATCH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6527731" y="5491869"/>
            <a:ext cx="3277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수정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(UPDATE)</a:t>
            </a:r>
          </a:p>
          <a:p>
            <a:pPr algn="ctr"/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일부에서는 생략하기도 함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.</a:t>
            </a:r>
          </a:p>
          <a:p>
            <a:pPr algn="ctr"/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PUT(</a:t>
            </a:r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전체 수정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) vs PATCH(</a:t>
            </a:r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일부 수정</a:t>
            </a:r>
            <a:r>
              <a:rPr lang="en-US" altLang="ko-KR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)</a:t>
            </a:r>
            <a:r>
              <a:rPr lang="ko-KR" altLang="en-US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 </a:t>
            </a:r>
            <a:endParaRPr lang="ko-KR" altLang="en-US" sz="1600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" name="잉크 86"/>
              <p14:cNvContentPartPr/>
              <p14:nvPr/>
            </p14:nvContentPartPr>
            <p14:xfrm>
              <a:off x="1142917" y="3253043"/>
              <a:ext cx="1723680" cy="4428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7797" y="3237923"/>
                <a:ext cx="175392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905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580292" y="1125415"/>
            <a:ext cx="10862895" cy="4932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64DEE-1CBE-4D8B-B41E-2EE01202E2B2}"/>
              </a:ext>
            </a:extLst>
          </p:cNvPr>
          <p:cNvSpPr txBox="1"/>
          <p:nvPr/>
        </p:nvSpPr>
        <p:spPr>
          <a:xfrm>
            <a:off x="946352" y="195572"/>
            <a:ext cx="4794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14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지금까지는 맛보기</a:t>
            </a:r>
            <a:r>
              <a:rPr lang="en-US" altLang="ko-KR" sz="2800" b="1" spc="14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lang="ko-KR" altLang="en-US" sz="2800" b="1" spc="14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7641" y="72461"/>
            <a:ext cx="5140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5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63" y="2077712"/>
            <a:ext cx="4538130" cy="3143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1022048" y="1518101"/>
            <a:ext cx="429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</a:t>
            </a:r>
            <a:r>
              <a:rPr lang="en-US" altLang="ko-KR" sz="2000" b="1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est </a:t>
            </a:r>
            <a:r>
              <a:rPr lang="en-US" altLang="ko-KR" sz="2000" b="1" spc="3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</a:t>
            </a:r>
            <a:r>
              <a:rPr lang="en-US" altLang="ko-KR" sz="2000" b="1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guidelines </a:t>
            </a:r>
            <a:r>
              <a:rPr lang="ko-KR" altLang="en-US" sz="2000" b="1" spc="3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구글링</a:t>
            </a:r>
            <a:r>
              <a:rPr lang="en-US" altLang="ko-KR" sz="2000" b="1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!</a:t>
            </a:r>
            <a:endParaRPr lang="en-US" altLang="ko-KR" sz="1400" b="1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740" y="2310897"/>
            <a:ext cx="4722449" cy="304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6254744" y="1256491"/>
            <a:ext cx="5188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개발자들 사이에서 알려지는 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rest </a:t>
            </a:r>
            <a:r>
              <a:rPr lang="en-US" altLang="ko-KR" spc="3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</a:t>
            </a:r>
            <a:r>
              <a:rPr lang="ko-KR" altLang="en-US" spc="300" dirty="0">
                <a:solidFill>
                  <a:schemeClr val="accent1">
                    <a:lumMod val="90000"/>
                    <a:lumOff val="1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pc="300" dirty="0" smtClean="0">
              <a:solidFill>
                <a:schemeClr val="accent1">
                  <a:lumMod val="90000"/>
                  <a:lumOff val="1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pc="300" dirty="0" smtClean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!=</a:t>
            </a:r>
            <a:r>
              <a:rPr lang="ko-KR" altLang="en-US" spc="3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pc="300" dirty="0" smtClean="0">
              <a:solidFill>
                <a:schemeClr val="accent1">
                  <a:lumMod val="90000"/>
                  <a:lumOff val="1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원래의 학술적인 진짜 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rest </a:t>
            </a:r>
            <a:r>
              <a:rPr lang="en-US" altLang="ko-KR" spc="3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1200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97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2B3BB10-B1D6-4CB8-8D3D-B6BC6B7CD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AD424F5-1C6D-4B65-97A5-5CFE205EB0BB}"/>
              </a:ext>
            </a:extLst>
          </p:cNvPr>
          <p:cNvSpPr/>
          <p:nvPr/>
        </p:nvSpPr>
        <p:spPr>
          <a:xfrm>
            <a:off x="8782050" y="1724025"/>
            <a:ext cx="3409950" cy="3409950"/>
          </a:xfrm>
          <a:prstGeom prst="rect">
            <a:avLst/>
          </a:prstGeom>
          <a:solidFill>
            <a:srgbClr val="9DB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07D2A-E6AB-4933-94F4-E7A156CBCC57}"/>
              </a:ext>
            </a:extLst>
          </p:cNvPr>
          <p:cNvSpPr txBox="1"/>
          <p:nvPr/>
        </p:nvSpPr>
        <p:spPr>
          <a:xfrm>
            <a:off x="9663721" y="2967335"/>
            <a:ext cx="1646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323232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7487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B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D49466-CEC4-47B2-B259-9BC038E92C55}"/>
              </a:ext>
            </a:extLst>
          </p:cNvPr>
          <p:cNvSpPr txBox="1"/>
          <p:nvPr/>
        </p:nvSpPr>
        <p:spPr>
          <a:xfrm>
            <a:off x="2797511" y="2967335"/>
            <a:ext cx="6596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2000" dirty="0" smtClean="0">
                <a:solidFill>
                  <a:srgbClr val="323232"/>
                </a:solidFill>
              </a:rPr>
              <a:t>THANK YOU</a:t>
            </a:r>
            <a:endParaRPr lang="ko-KR" altLang="en-US" sz="5400" b="1" spc="2000" dirty="0">
              <a:solidFill>
                <a:srgbClr val="323232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8BFD13-CAC0-442C-80CD-1F439A6C966E}"/>
              </a:ext>
            </a:extLst>
          </p:cNvPr>
          <p:cNvGrpSpPr/>
          <p:nvPr/>
        </p:nvGrpSpPr>
        <p:grpSpPr>
          <a:xfrm>
            <a:off x="2867822" y="2717800"/>
            <a:ext cx="599278" cy="152400"/>
            <a:chOff x="2867822" y="2717800"/>
            <a:chExt cx="599278" cy="1524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A7AA702-FC97-4C5A-827E-D791F1600F30}"/>
                </a:ext>
              </a:extLst>
            </p:cNvPr>
            <p:cNvCxnSpPr>
              <a:cxnSpLocks/>
            </p:cNvCxnSpPr>
            <p:nvPr/>
          </p:nvCxnSpPr>
          <p:spPr>
            <a:xfrm>
              <a:off x="2867822" y="2717800"/>
              <a:ext cx="5992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1A5B7FB-625F-43D2-B28E-916FFA353289}"/>
                </a:ext>
              </a:extLst>
            </p:cNvPr>
            <p:cNvCxnSpPr>
              <a:cxnSpLocks/>
            </p:cNvCxnSpPr>
            <p:nvPr/>
          </p:nvCxnSpPr>
          <p:spPr>
            <a:xfrm>
              <a:off x="2867822" y="2870200"/>
              <a:ext cx="59927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811911-FB63-4128-A067-7459741DBC4C}"/>
              </a:ext>
            </a:extLst>
          </p:cNvPr>
          <p:cNvGrpSpPr/>
          <p:nvPr/>
        </p:nvGrpSpPr>
        <p:grpSpPr>
          <a:xfrm>
            <a:off x="2867822" y="2410768"/>
            <a:ext cx="599278" cy="152400"/>
            <a:chOff x="2867822" y="2717800"/>
            <a:chExt cx="599278" cy="1524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3F2549-687F-4F42-979F-4C8C0AA55E85}"/>
                </a:ext>
              </a:extLst>
            </p:cNvPr>
            <p:cNvCxnSpPr>
              <a:cxnSpLocks/>
            </p:cNvCxnSpPr>
            <p:nvPr/>
          </p:nvCxnSpPr>
          <p:spPr>
            <a:xfrm>
              <a:off x="2867822" y="2717800"/>
              <a:ext cx="5992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EAB3A3C-DDA7-46BC-B8C4-FCB6C2819ED2}"/>
                </a:ext>
              </a:extLst>
            </p:cNvPr>
            <p:cNvCxnSpPr>
              <a:cxnSpLocks/>
            </p:cNvCxnSpPr>
            <p:nvPr/>
          </p:nvCxnSpPr>
          <p:spPr>
            <a:xfrm>
              <a:off x="2867822" y="2870200"/>
              <a:ext cx="59927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6CEEE7-3C23-49B0-B2A9-425161A1BDBF}"/>
              </a:ext>
            </a:extLst>
          </p:cNvPr>
          <p:cNvGrpSpPr/>
          <p:nvPr/>
        </p:nvGrpSpPr>
        <p:grpSpPr>
          <a:xfrm>
            <a:off x="8428650" y="3890665"/>
            <a:ext cx="599278" cy="152400"/>
            <a:chOff x="2867822" y="2717800"/>
            <a:chExt cx="599278" cy="1524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F0E7550-5953-429E-AB8C-0180B7FADEE2}"/>
                </a:ext>
              </a:extLst>
            </p:cNvPr>
            <p:cNvCxnSpPr>
              <a:cxnSpLocks/>
            </p:cNvCxnSpPr>
            <p:nvPr/>
          </p:nvCxnSpPr>
          <p:spPr>
            <a:xfrm>
              <a:off x="2867822" y="2717800"/>
              <a:ext cx="5992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2CA07F0-105C-4F7B-8C52-749F29719143}"/>
                </a:ext>
              </a:extLst>
            </p:cNvPr>
            <p:cNvCxnSpPr>
              <a:cxnSpLocks/>
            </p:cNvCxnSpPr>
            <p:nvPr/>
          </p:nvCxnSpPr>
          <p:spPr>
            <a:xfrm>
              <a:off x="2867822" y="2870200"/>
              <a:ext cx="59927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189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828675" y="13549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 smtClean="0">
                <a:solidFill>
                  <a:schemeClr val="bg1"/>
                </a:solidFill>
              </a:rPr>
              <a:t>차례</a:t>
            </a:r>
            <a:endParaRPr lang="ko-KR" altLang="en-US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</a:rPr>
              <a:t>    0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F39EB2-4851-4971-BC64-54AAF27F430B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A612A2-4F5C-45B0-8C92-4F54A0D68D95}"/>
              </a:ext>
            </a:extLst>
          </p:cNvPr>
          <p:cNvSpPr txBox="1"/>
          <p:nvPr/>
        </p:nvSpPr>
        <p:spPr>
          <a:xfrm>
            <a:off x="742950" y="706544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흐름</a:t>
            </a:r>
            <a:r>
              <a:rPr lang="en-US" altLang="ko-KR" sz="4000" b="1" spc="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4000" b="1" spc="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웨이브</a:t>
            </a:r>
            <a:r>
              <a:rPr lang="en-US" altLang="ko-KR" sz="4000" b="1" spc="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4000" b="1" spc="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64" name="타원 463">
            <a:extLst>
              <a:ext uri="{FF2B5EF4-FFF2-40B4-BE49-F238E27FC236}">
                <a16:creationId xmlns:a16="http://schemas.microsoft.com/office/drawing/2014/main" id="{5D79FB61-E922-42AC-816B-3DAB04E3C90C}"/>
              </a:ext>
            </a:extLst>
          </p:cNvPr>
          <p:cNvSpPr/>
          <p:nvPr/>
        </p:nvSpPr>
        <p:spPr>
          <a:xfrm>
            <a:off x="9032950" y="2331296"/>
            <a:ext cx="2590089" cy="259008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19C90EEF-E8DD-4D3E-A8B0-8BAEA939299F}"/>
              </a:ext>
            </a:extLst>
          </p:cNvPr>
          <p:cNvSpPr/>
          <p:nvPr/>
        </p:nvSpPr>
        <p:spPr>
          <a:xfrm>
            <a:off x="4887950" y="2331292"/>
            <a:ext cx="2590089" cy="259008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74F8A66-2AD1-452E-8B97-20F65856D417}"/>
              </a:ext>
            </a:extLst>
          </p:cNvPr>
          <p:cNvSpPr/>
          <p:nvPr/>
        </p:nvSpPr>
        <p:spPr>
          <a:xfrm>
            <a:off x="742950" y="2331288"/>
            <a:ext cx="2590089" cy="259008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83D7FDE-86BB-4424-A5AE-C7FB00B992D4}"/>
              </a:ext>
            </a:extLst>
          </p:cNvPr>
          <p:cNvGrpSpPr/>
          <p:nvPr/>
        </p:nvGrpSpPr>
        <p:grpSpPr>
          <a:xfrm>
            <a:off x="3645616" y="3458272"/>
            <a:ext cx="929756" cy="336113"/>
            <a:chOff x="3204412" y="3690544"/>
            <a:chExt cx="1417697" cy="512507"/>
          </a:xfrm>
        </p:grpSpPr>
        <p:sp>
          <p:nvSpPr>
            <p:cNvPr id="126" name="이등변 삼각형 125">
              <a:extLst>
                <a:ext uri="{FF2B5EF4-FFF2-40B4-BE49-F238E27FC236}">
                  <a16:creationId xmlns:a16="http://schemas.microsoft.com/office/drawing/2014/main" id="{EC2A424A-3634-43AC-BDBD-45861B5F5E86}"/>
                </a:ext>
              </a:extLst>
            </p:cNvPr>
            <p:cNvSpPr/>
            <p:nvPr/>
          </p:nvSpPr>
          <p:spPr>
            <a:xfrm rot="5400000">
              <a:off x="4144949" y="3725891"/>
              <a:ext cx="512505" cy="441815"/>
            </a:xfrm>
            <a:prstGeom prst="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42265E90-58CE-4771-A035-4000D14B2884}"/>
                </a:ext>
              </a:extLst>
            </p:cNvPr>
            <p:cNvSpPr/>
            <p:nvPr/>
          </p:nvSpPr>
          <p:spPr>
            <a:xfrm rot="5400000">
              <a:off x="3657008" y="3725890"/>
              <a:ext cx="512505" cy="44181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D784BE1D-413F-4DD9-B8B9-200212C2C7E5}"/>
                </a:ext>
              </a:extLst>
            </p:cNvPr>
            <p:cNvSpPr/>
            <p:nvPr/>
          </p:nvSpPr>
          <p:spPr>
            <a:xfrm rot="5400000">
              <a:off x="3169067" y="3725889"/>
              <a:ext cx="512505" cy="4418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84DC4DA6-D674-4117-8D0A-F79FB079F07D}"/>
              </a:ext>
            </a:extLst>
          </p:cNvPr>
          <p:cNvGrpSpPr/>
          <p:nvPr/>
        </p:nvGrpSpPr>
        <p:grpSpPr>
          <a:xfrm>
            <a:off x="7790616" y="3452817"/>
            <a:ext cx="929756" cy="336113"/>
            <a:chOff x="3204412" y="3690544"/>
            <a:chExt cx="1417697" cy="512507"/>
          </a:xfrm>
        </p:grpSpPr>
        <p:sp>
          <p:nvSpPr>
            <p:cNvPr id="580" name="이등변 삼각형 579">
              <a:extLst>
                <a:ext uri="{FF2B5EF4-FFF2-40B4-BE49-F238E27FC236}">
                  <a16:creationId xmlns:a16="http://schemas.microsoft.com/office/drawing/2014/main" id="{DCC09C92-324F-415B-A7BD-960E70DD81F4}"/>
                </a:ext>
              </a:extLst>
            </p:cNvPr>
            <p:cNvSpPr/>
            <p:nvPr/>
          </p:nvSpPr>
          <p:spPr>
            <a:xfrm rot="5400000">
              <a:off x="4144949" y="3725891"/>
              <a:ext cx="512505" cy="44181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1" name="이등변 삼각형 580">
              <a:extLst>
                <a:ext uri="{FF2B5EF4-FFF2-40B4-BE49-F238E27FC236}">
                  <a16:creationId xmlns:a16="http://schemas.microsoft.com/office/drawing/2014/main" id="{BEA187F2-99C9-4B58-B672-CCD3A35613BF}"/>
                </a:ext>
              </a:extLst>
            </p:cNvPr>
            <p:cNvSpPr/>
            <p:nvPr/>
          </p:nvSpPr>
          <p:spPr>
            <a:xfrm rot="5400000">
              <a:off x="3657008" y="3725890"/>
              <a:ext cx="512505" cy="44181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이등변 삼각형 581">
              <a:extLst>
                <a:ext uri="{FF2B5EF4-FFF2-40B4-BE49-F238E27FC236}">
                  <a16:creationId xmlns:a16="http://schemas.microsoft.com/office/drawing/2014/main" id="{E2D8F1A7-E417-46FD-BE19-74E82DE302D4}"/>
                </a:ext>
              </a:extLst>
            </p:cNvPr>
            <p:cNvSpPr/>
            <p:nvPr/>
          </p:nvSpPr>
          <p:spPr>
            <a:xfrm rot="5400000">
              <a:off x="3169067" y="3725889"/>
              <a:ext cx="512505" cy="44181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3" name="TextBox 582">
            <a:extLst>
              <a:ext uri="{FF2B5EF4-FFF2-40B4-BE49-F238E27FC236}">
                <a16:creationId xmlns:a16="http://schemas.microsoft.com/office/drawing/2014/main" id="{352BCF92-2049-4F02-A123-6EE22C2B2328}"/>
              </a:ext>
            </a:extLst>
          </p:cNvPr>
          <p:cNvSpPr txBox="1"/>
          <p:nvPr/>
        </p:nvSpPr>
        <p:spPr>
          <a:xfrm>
            <a:off x="5601040" y="5338560"/>
            <a:ext cx="1163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UI, API</a:t>
            </a:r>
            <a:endParaRPr lang="ko-KR" altLang="en-US" sz="2400" b="1" dirty="0"/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532E26E7-8EF6-4C96-B1E2-25087DB74ACD}"/>
              </a:ext>
            </a:extLst>
          </p:cNvPr>
          <p:cNvSpPr txBox="1"/>
          <p:nvPr/>
        </p:nvSpPr>
        <p:spPr>
          <a:xfrm>
            <a:off x="1202725" y="5338560"/>
            <a:ext cx="167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Interface</a:t>
            </a:r>
            <a:endParaRPr lang="ko-KR" altLang="en-US" sz="2400" b="1" dirty="0"/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E8FB89BD-E155-4AEE-96F6-AF35265DD164}"/>
              </a:ext>
            </a:extLst>
          </p:cNvPr>
          <p:cNvSpPr txBox="1"/>
          <p:nvPr/>
        </p:nvSpPr>
        <p:spPr>
          <a:xfrm>
            <a:off x="9577735" y="5338561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REST API</a:t>
            </a:r>
            <a:endParaRPr lang="ko-KR" altLang="en-US" sz="24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80" y="3179945"/>
            <a:ext cx="838216" cy="83821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9" y="3179945"/>
            <a:ext cx="801327" cy="80132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0" y="2815439"/>
            <a:ext cx="1567228" cy="15672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983" y="3255976"/>
            <a:ext cx="1871413" cy="7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6899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Interface(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인터페이스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란 무엇일까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1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700088" y="1195022"/>
            <a:ext cx="5231423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1952511" y="5822622"/>
            <a:ext cx="282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사람과 사람 사이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6276242" y="1195022"/>
            <a:ext cx="5231423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7480888" y="5822622"/>
            <a:ext cx="282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사람과 사물 사이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63" y="2426676"/>
            <a:ext cx="1769879" cy="17698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93" y="2415217"/>
            <a:ext cx="1781338" cy="17813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2426676"/>
            <a:ext cx="1769879" cy="17698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718" y="2514111"/>
            <a:ext cx="1682444" cy="16824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700088" y="1332854"/>
            <a:ext cx="523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서로</a:t>
            </a:r>
            <a:r>
              <a:rPr lang="en-US" altLang="ko-KR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의사소통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상호작용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가능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6276240" y="1332854"/>
            <a:ext cx="523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초능력을 쓰지 않는 한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</a:p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서로 의사소통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상호작용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불가  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9" name="잉크 68"/>
              <p14:cNvContentPartPr/>
              <p14:nvPr/>
            </p14:nvContentPartPr>
            <p14:xfrm>
              <a:off x="5152126" y="4290563"/>
              <a:ext cx="4625280" cy="24660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41686" y="4280123"/>
                <a:ext cx="46461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4" name="잉크 73"/>
              <p14:cNvContentPartPr/>
              <p14:nvPr/>
            </p14:nvContentPartPr>
            <p14:xfrm>
              <a:off x="1811326" y="4396043"/>
              <a:ext cx="360" cy="36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0886" y="4385603"/>
                <a:ext cx="2124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34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6899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Interface(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인터페이스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란 무엇일까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1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742950" y="1195022"/>
            <a:ext cx="6185388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2424578" y="5822702"/>
            <a:ext cx="282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인터페이스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80" y="2541765"/>
            <a:ext cx="1539698" cy="153969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28" y="2620106"/>
            <a:ext cx="1383017" cy="1383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742948" y="1332854"/>
            <a:ext cx="6185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리모컨이라는 인터페이스 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7153564" y="1351168"/>
            <a:ext cx="467209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ea typeface="문체부 돋음체" panose="020B0609000101010101" pitchFamily="49" charset="-127"/>
              </a:rPr>
              <a:t>인터페이스</a:t>
            </a:r>
            <a:r>
              <a:rPr lang="en-US" altLang="ko-KR" sz="2400" spc="300" dirty="0" smtClean="0">
                <a:ea typeface="문체부 돋음체" panose="020B0609000101010101" pitchFamily="49" charset="-127"/>
              </a:rPr>
              <a:t>(Interface)</a:t>
            </a:r>
          </a:p>
          <a:p>
            <a:pPr algn="ctr"/>
            <a:r>
              <a:rPr lang="en-US" altLang="ko-KR" spc="300" dirty="0" smtClean="0">
                <a:ea typeface="문체부 돋음체" panose="020B0609000101010101" pitchFamily="49" charset="-127"/>
              </a:rPr>
              <a:t>= Inter(~</a:t>
            </a:r>
            <a:r>
              <a:rPr lang="ko-KR" altLang="en-US" spc="300" dirty="0" smtClean="0">
                <a:ea typeface="문체부 돋음체" panose="020B0609000101010101" pitchFamily="49" charset="-127"/>
              </a:rPr>
              <a:t>사이에</a:t>
            </a:r>
            <a:r>
              <a:rPr lang="en-US" altLang="ko-KR" spc="300" dirty="0" smtClean="0">
                <a:ea typeface="문체부 돋음체" panose="020B0609000101010101" pitchFamily="49" charset="-127"/>
              </a:rPr>
              <a:t>) + face(</a:t>
            </a:r>
            <a:r>
              <a:rPr lang="ko-KR" altLang="en-US" spc="300" dirty="0" smtClean="0">
                <a:ea typeface="문체부 돋음체" panose="020B0609000101010101" pitchFamily="49" charset="-127"/>
              </a:rPr>
              <a:t>객체</a:t>
            </a:r>
            <a:r>
              <a:rPr lang="en-US" altLang="ko-KR" spc="300" dirty="0" smtClean="0">
                <a:ea typeface="문체부 돋음체" panose="020B0609000101010101" pitchFamily="49" charset="-127"/>
              </a:rPr>
              <a:t>)</a:t>
            </a:r>
          </a:p>
          <a:p>
            <a:pPr algn="ctr"/>
            <a:endParaRPr lang="en-US" altLang="ko-KR" spc="300" dirty="0" smtClean="0">
              <a:ea typeface="문체부 돋음체" panose="020B0609000101010101" pitchFamily="49" charset="-127"/>
            </a:endParaRPr>
          </a:p>
          <a:p>
            <a:pPr algn="ctr"/>
            <a:r>
              <a:rPr lang="ko-KR" altLang="en-US" spc="300" dirty="0" smtClean="0">
                <a:ea typeface="문체부 돋음체" panose="020B0609000101010101" pitchFamily="49" charset="-127"/>
              </a:rPr>
              <a:t>말그대로 객체와 객체 사이에</a:t>
            </a:r>
            <a:r>
              <a:rPr lang="en-US" altLang="ko-KR" spc="300" dirty="0" smtClean="0">
                <a:ea typeface="문체부 돋음체" panose="020B0609000101010101" pitchFamily="49" charset="-127"/>
              </a:rPr>
              <a:t>,</a:t>
            </a:r>
          </a:p>
          <a:p>
            <a:pPr algn="ctr"/>
            <a:endParaRPr lang="en-US" altLang="ko-KR" spc="300" dirty="0" smtClean="0">
              <a:ea typeface="문체부 돋음체" panose="020B0609000101010101" pitchFamily="49" charset="-127"/>
            </a:endParaRPr>
          </a:p>
          <a:p>
            <a:pPr algn="ctr"/>
            <a:r>
              <a:rPr lang="ko-KR" altLang="en-US" spc="300" dirty="0" smtClean="0">
                <a:ea typeface="문체부 돋음체" panose="020B0609000101010101" pitchFamily="49" charset="-127"/>
              </a:rPr>
              <a:t>사물과 사물 간</a:t>
            </a:r>
            <a:r>
              <a:rPr lang="en-US" altLang="ko-KR" spc="300" dirty="0" smtClean="0">
                <a:ea typeface="문체부 돋음체" panose="020B0609000101010101" pitchFamily="49" charset="-127"/>
              </a:rPr>
              <a:t>, </a:t>
            </a:r>
            <a:r>
              <a:rPr lang="ko-KR" altLang="en-US" spc="300" dirty="0" smtClean="0">
                <a:ea typeface="문체부 돋음체" panose="020B0609000101010101" pitchFamily="49" charset="-127"/>
              </a:rPr>
              <a:t>사람과 </a:t>
            </a:r>
            <a:r>
              <a:rPr lang="ko-KR" altLang="en-US" spc="300" dirty="0">
                <a:ea typeface="문체부 돋음체" panose="020B0609000101010101" pitchFamily="49" charset="-127"/>
              </a:rPr>
              <a:t>사물 </a:t>
            </a:r>
            <a:r>
              <a:rPr lang="ko-KR" altLang="en-US" spc="300" dirty="0" smtClean="0">
                <a:ea typeface="문체부 돋음체" panose="020B0609000101010101" pitchFamily="49" charset="-127"/>
              </a:rPr>
              <a:t>간에서</a:t>
            </a:r>
            <a:endParaRPr lang="en-US" altLang="ko-KR" spc="300" dirty="0" smtClean="0">
              <a:ea typeface="문체부 돋음체" panose="020B0609000101010101" pitchFamily="49" charset="-127"/>
            </a:endParaRPr>
          </a:p>
          <a:p>
            <a:pPr algn="ctr"/>
            <a:r>
              <a:rPr lang="ko-KR" altLang="en-US" spc="300" dirty="0" smtClean="0">
                <a:ea typeface="문체부 돋음체" panose="020B0609000101010101" pitchFamily="49" charset="-127"/>
              </a:rPr>
              <a:t>그 사이에 상호작용을 </a:t>
            </a:r>
            <a:r>
              <a:rPr lang="ko-KR" altLang="en-US" spc="300" dirty="0">
                <a:ea typeface="문체부 돋음체" panose="020B0609000101010101" pitchFamily="49" charset="-127"/>
              </a:rPr>
              <a:t>할 수 있도록 </a:t>
            </a:r>
            <a:endParaRPr lang="en-US" altLang="ko-KR" spc="300" dirty="0" smtClean="0">
              <a:ea typeface="문체부 돋음체" panose="020B0609000101010101" pitchFamily="49" charset="-127"/>
            </a:endParaRPr>
          </a:p>
          <a:p>
            <a:pPr algn="ctr"/>
            <a:r>
              <a:rPr lang="ko-KR" altLang="en-US" spc="300" dirty="0" smtClean="0">
                <a:ea typeface="문체부 돋음체" panose="020B0609000101010101" pitchFamily="49" charset="-127"/>
              </a:rPr>
              <a:t>일시적 </a:t>
            </a:r>
            <a:r>
              <a:rPr lang="ko-KR" altLang="en-US" spc="300" dirty="0">
                <a:ea typeface="문체부 돋음체" panose="020B0609000101010101" pitchFamily="49" charset="-127"/>
              </a:rPr>
              <a:t>또는 영구적인 접근을 </a:t>
            </a:r>
            <a:r>
              <a:rPr lang="ko-KR" altLang="en-US" spc="300" dirty="0" smtClean="0">
                <a:ea typeface="문체부 돋음체" panose="020B0609000101010101" pitchFamily="49" charset="-127"/>
              </a:rPr>
              <a:t>목적으로 </a:t>
            </a:r>
            <a:r>
              <a:rPr lang="ko-KR" altLang="en-US" spc="300" dirty="0">
                <a:ea typeface="문체부 돋음체" panose="020B0609000101010101" pitchFamily="49" charset="-127"/>
              </a:rPr>
              <a:t>만들어진 물리적</a:t>
            </a:r>
            <a:r>
              <a:rPr lang="en-US" altLang="ko-KR" spc="300" dirty="0">
                <a:ea typeface="문체부 돋음체" panose="020B0609000101010101" pitchFamily="49" charset="-127"/>
              </a:rPr>
              <a:t>, </a:t>
            </a:r>
            <a:r>
              <a:rPr lang="ko-KR" altLang="en-US" spc="300" dirty="0">
                <a:ea typeface="문체부 돋음체" panose="020B0609000101010101" pitchFamily="49" charset="-127"/>
              </a:rPr>
              <a:t>가상적 </a:t>
            </a:r>
            <a:r>
              <a:rPr lang="ko-KR" altLang="en-US" spc="300" dirty="0" smtClean="0">
                <a:ea typeface="문체부 돋음체" panose="020B0609000101010101" pitchFamily="49" charset="-127"/>
              </a:rPr>
              <a:t>매개체</a:t>
            </a:r>
            <a:endParaRPr lang="en-US" altLang="ko-KR" spc="300" dirty="0" smtClean="0">
              <a:ea typeface="문체부 돋음체" panose="020B0609000101010101" pitchFamily="49" charset="-127"/>
            </a:endParaRPr>
          </a:p>
          <a:p>
            <a:pPr algn="ctr"/>
            <a:endParaRPr lang="en-US" altLang="ko-KR" spc="300" dirty="0">
              <a:ea typeface="문체부 돋음체" panose="020B0609000101010101" pitchFamily="49" charset="-127"/>
            </a:endParaRPr>
          </a:p>
          <a:p>
            <a:pPr algn="ctr"/>
            <a:r>
              <a:rPr lang="en-US" altLang="ko-KR" spc="300" dirty="0" smtClean="0">
                <a:ea typeface="문체부 돋음체" panose="020B0609000101010101" pitchFamily="49" charset="-127"/>
              </a:rPr>
              <a:t>(ex&gt; </a:t>
            </a:r>
            <a:r>
              <a:rPr lang="ko-KR" altLang="en-US" spc="300" dirty="0" smtClean="0">
                <a:ea typeface="문체부 돋음체" panose="020B0609000101010101" pitchFamily="49" charset="-127"/>
              </a:rPr>
              <a:t>사람과 </a:t>
            </a:r>
            <a:r>
              <a:rPr lang="en-US" altLang="ko-KR" spc="300" dirty="0" smtClean="0">
                <a:ea typeface="문체부 돋음체" panose="020B0609000101010101" pitchFamily="49" charset="-127"/>
              </a:rPr>
              <a:t>TV</a:t>
            </a:r>
            <a:r>
              <a:rPr lang="ko-KR" altLang="en-US" spc="300" dirty="0" smtClean="0">
                <a:ea typeface="문체부 돋음체" panose="020B0609000101010101" pitchFamily="49" charset="-127"/>
              </a:rPr>
              <a:t>의 인터페이스는 리모컨</a:t>
            </a:r>
            <a:r>
              <a:rPr lang="en-US" altLang="ko-KR" spc="300" dirty="0" smtClean="0">
                <a:ea typeface="문체부 돋음체" panose="020B0609000101010101" pitchFamily="49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21" y="3051600"/>
            <a:ext cx="877893" cy="8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1033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UI(User Interface, 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 인터페이스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란 무엇일까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/>
                </a:solidFill>
              </a:rPr>
              <a:t>2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742952" y="1168645"/>
            <a:ext cx="5231423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945541" y="4170240"/>
            <a:ext cx="97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사람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778369"/>
            <a:ext cx="1371601" cy="13716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02" y="2798577"/>
            <a:ext cx="1460373" cy="1460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96" y="4258950"/>
            <a:ext cx="1235217" cy="12352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42" y="4539572"/>
            <a:ext cx="886431" cy="8864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7" y="1313561"/>
            <a:ext cx="1209832" cy="12098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4660965" y="4258950"/>
            <a:ext cx="116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컴퓨터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2164496" y="5426003"/>
            <a:ext cx="234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입력 인터페이스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2183910" y="2471491"/>
            <a:ext cx="234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출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력 인터페이스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6221880" y="1162542"/>
            <a:ext cx="560377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사용자 인터페이스</a:t>
            </a:r>
            <a:endParaRPr lang="en-US" altLang="ko-KR" sz="24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4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(UI, User Interface)</a:t>
            </a:r>
          </a:p>
          <a:p>
            <a:pPr algn="ctr"/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User(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사람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+ Interface(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인터페이스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algn="ctr"/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b="1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사람</a:t>
            </a:r>
            <a:r>
              <a:rPr lang="en-US" altLang="ko-KR" sz="2000" b="1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000" b="1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사용자</a:t>
            </a:r>
            <a:r>
              <a:rPr lang="en-US" altLang="ko-KR" sz="2000" b="1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사물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시스템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기기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도구 등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사이의 인터페이스로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pPr algn="ctr"/>
            <a:endParaRPr lang="en-US" altLang="ko-KR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출력을 인터페이스를 통해서</a:t>
            </a:r>
            <a:endParaRPr lang="en-US" altLang="ko-KR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사용자와 사물과 상호작용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의사소통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하는 것</a:t>
            </a:r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(ex&gt; 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디스플레이 화면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키보드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마우스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문자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아이콘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도움말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0" y="5870842"/>
            <a:ext cx="856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 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UI(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유저 인터페이스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문자로 되어있고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문자로 소통하면 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CUI,</a:t>
            </a:r>
          </a:p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그래픽으로 인터페이스가 되어있어 이것으로 소통하면 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GUI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2" name="잉크 111"/>
              <p14:cNvContentPartPr/>
              <p14:nvPr/>
            </p14:nvContentPartPr>
            <p14:xfrm>
              <a:off x="8623966" y="3086363"/>
              <a:ext cx="11520" cy="21240"/>
            </p14:xfrm>
          </p:contentPart>
        </mc:Choice>
        <mc:Fallback xmlns="">
          <p:pic>
            <p:nvPicPr>
              <p:cNvPr id="112" name="잉크 11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18726" y="3079883"/>
                <a:ext cx="5221440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2" name="잉크 121"/>
              <p14:cNvContentPartPr/>
              <p14:nvPr/>
            </p14:nvContentPartPr>
            <p14:xfrm>
              <a:off x="2690446" y="5635883"/>
              <a:ext cx="360" cy="36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80006" y="5625443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4" name="잉크 123"/>
              <p14:cNvContentPartPr/>
              <p14:nvPr/>
            </p14:nvContentPartPr>
            <p14:xfrm>
              <a:off x="2655166" y="5961323"/>
              <a:ext cx="360" cy="36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44726" y="5950883"/>
                <a:ext cx="2124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0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742952" y="1168645"/>
            <a:ext cx="5231423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구름 모양 설명선 9"/>
          <p:cNvSpPr/>
          <p:nvPr/>
        </p:nvSpPr>
        <p:spPr>
          <a:xfrm>
            <a:off x="1351972" y="1350017"/>
            <a:ext cx="1725335" cy="1264565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997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API(Application Programming Interface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란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3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742950" y="5755336"/>
            <a:ext cx="523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메뉴판이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 없을 때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6232283" y="1164286"/>
            <a:ext cx="5231423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6232283" y="5769323"/>
            <a:ext cx="523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메뉴판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31" y="2795953"/>
            <a:ext cx="1270374" cy="12703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85" y="2576337"/>
            <a:ext cx="1489990" cy="1489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65" y="1454987"/>
            <a:ext cx="831743" cy="8317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9" y="2614582"/>
            <a:ext cx="1489990" cy="14899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10" y="2791595"/>
            <a:ext cx="1270374" cy="12703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51" y="2614582"/>
            <a:ext cx="1567228" cy="15672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992" y="1850352"/>
            <a:ext cx="844916" cy="8449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01" y="4143668"/>
            <a:ext cx="1006288" cy="10062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2" name="잉크 281"/>
              <p14:cNvContentPartPr/>
              <p14:nvPr/>
            </p14:nvContentPartPr>
            <p14:xfrm>
              <a:off x="1037437" y="4103723"/>
              <a:ext cx="721440" cy="29520"/>
            </p14:xfrm>
          </p:contentPart>
        </mc:Choice>
        <mc:Fallback xmlns="">
          <p:pic>
            <p:nvPicPr>
              <p:cNvPr id="282" name="잉크 28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2317" y="4088603"/>
                <a:ext cx="75168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46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742952" y="1168645"/>
            <a:ext cx="5231423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구름 모양 설명선 9"/>
          <p:cNvSpPr/>
          <p:nvPr/>
        </p:nvSpPr>
        <p:spPr>
          <a:xfrm>
            <a:off x="1351972" y="1350017"/>
            <a:ext cx="1725335" cy="1264565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997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API(Application Programming Interface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란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3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742950" y="5755336"/>
            <a:ext cx="523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API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가 없을 때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6232283" y="1164286"/>
            <a:ext cx="5231423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6232283" y="5769323"/>
            <a:ext cx="523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API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471" y="2003120"/>
            <a:ext cx="844916" cy="8449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31" y="2811741"/>
            <a:ext cx="1196332" cy="1196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00" y="2754595"/>
            <a:ext cx="1253478" cy="12534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87" y="2811741"/>
            <a:ext cx="1196332" cy="11963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48" y="2811741"/>
            <a:ext cx="1196332" cy="11963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59" y="2811741"/>
            <a:ext cx="1196332" cy="119633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44" y="4249167"/>
            <a:ext cx="795868" cy="79586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60" y="1551346"/>
            <a:ext cx="903547" cy="90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997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API(Application Programming Interface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란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3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6601560" y="1190663"/>
            <a:ext cx="5231423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6601560" y="5795700"/>
            <a:ext cx="523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API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748" y="2029497"/>
            <a:ext cx="844916" cy="8449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77" y="2780972"/>
            <a:ext cx="1253478" cy="12534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64" y="2838118"/>
            <a:ext cx="1196332" cy="11963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25" y="2838118"/>
            <a:ext cx="1196332" cy="119633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21" y="4275544"/>
            <a:ext cx="795868" cy="7958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465088" y="1268664"/>
            <a:ext cx="594294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</a:t>
            </a:r>
          </a:p>
          <a:p>
            <a:pPr algn="ctr"/>
            <a:r>
              <a:rPr lang="en-US" altLang="ko-KR" sz="2400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(Application Programming Interface)</a:t>
            </a:r>
            <a:endParaRPr lang="en-US" altLang="ko-KR" sz="2400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  <a:r>
              <a:rPr lang="en-US" altLang="ko-KR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Application Programming 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(APP 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</a:p>
          <a:p>
            <a:pPr algn="ctr"/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Interface(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인터페이스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algn="ctr"/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b="1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어플리케이션을 프로그래밍할 때</a:t>
            </a:r>
            <a:r>
              <a:rPr lang="en-US" altLang="ko-KR" sz="2000" b="1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endParaRPr lang="en-US" altLang="ko-KR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프로그램과 프로그램 사이에서 인터페이스를 </a:t>
            </a:r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통해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지정된 형식으로 요청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명령을 받아 </a:t>
            </a:r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상호작용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의사소통</a:t>
            </a:r>
            <a:r>
              <a:rPr lang="en-US" altLang="ko-KR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pc="3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하는 수단</a:t>
            </a:r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pc="3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en-US" altLang="ko-KR" spc="3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7209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782131" y="199542"/>
            <a:ext cx="10378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API(Application Programming Interface</a:t>
            </a:r>
            <a:r>
              <a:rPr lang="en-US" altLang="ko-KR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800" b="1" spc="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800" b="1" spc="600" dirty="0" smtClean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종류</a:t>
            </a:r>
            <a:endParaRPr lang="ko-KR" altLang="en-US" sz="2800" b="1" spc="6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230088" y="114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6"/>
                </a:solidFill>
              </a:rPr>
              <a:t>3</a:t>
            </a:r>
            <a:endParaRPr lang="ko-KR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221950" y="1234624"/>
            <a:ext cx="3861630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221949" y="5839661"/>
            <a:ext cx="386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네트워크 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API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48" y="3020501"/>
            <a:ext cx="835008" cy="8350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58" y="3059723"/>
            <a:ext cx="866124" cy="8661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22" y="2931989"/>
            <a:ext cx="993858" cy="9938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4317650" y="1234624"/>
            <a:ext cx="3861630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4317649" y="5839661"/>
            <a:ext cx="386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웹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API (</a:t>
            </a:r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브라우저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)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29" y="3033725"/>
            <a:ext cx="835008" cy="8350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158" y="3059723"/>
            <a:ext cx="866124" cy="86612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612F29-CEF6-4AD2-8494-C24A4FB08E0E}"/>
              </a:ext>
            </a:extLst>
          </p:cNvPr>
          <p:cNvSpPr/>
          <p:nvPr/>
        </p:nvSpPr>
        <p:spPr>
          <a:xfrm>
            <a:off x="8330370" y="1234624"/>
            <a:ext cx="3710540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625F2D-5BAB-4923-A03F-90121AE85A2A}"/>
              </a:ext>
            </a:extLst>
          </p:cNvPr>
          <p:cNvSpPr txBox="1"/>
          <p:nvPr/>
        </p:nvSpPr>
        <p:spPr>
          <a:xfrm>
            <a:off x="8330369" y="5839661"/>
            <a:ext cx="371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윈도우 </a:t>
            </a:r>
            <a:r>
              <a:rPr lang="en-US" altLang="ko-KR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</a:rPr>
              <a:t>API</a:t>
            </a:r>
            <a:endParaRPr lang="ko-KR" altLang="en-US" spc="300" dirty="0">
              <a:solidFill>
                <a:schemeClr val="tx1">
                  <a:lumMod val="75000"/>
                  <a:lumOff val="2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146" y="3020501"/>
            <a:ext cx="835008" cy="83500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78" y="3059723"/>
            <a:ext cx="866124" cy="866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384" y="2970524"/>
            <a:ext cx="1119249" cy="11192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283" y="2936608"/>
            <a:ext cx="989240" cy="9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2337"/>
      </a:accent1>
      <a:accent2>
        <a:srgbClr val="859494"/>
      </a:accent2>
      <a:accent3>
        <a:srgbClr val="F2D8C9"/>
      </a:accent3>
      <a:accent4>
        <a:srgbClr val="CC795C"/>
      </a:accent4>
      <a:accent5>
        <a:srgbClr val="9E716B"/>
      </a:accent5>
      <a:accent6>
        <a:srgbClr val="2E3F4F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830</Words>
  <Application>Microsoft Office PowerPoint</Application>
  <PresentationFormat>와이드스크린</PresentationFormat>
  <Paragraphs>191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경기천년바탕 Regular</vt:lpstr>
      <vt:lpstr>경기천년제목 Light</vt:lpstr>
      <vt:lpstr>나눔스퀘어</vt:lpstr>
      <vt:lpstr>문체부 돋음체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현 록</cp:lastModifiedBy>
  <cp:revision>111</cp:revision>
  <dcterms:created xsi:type="dcterms:W3CDTF">2019-01-17T10:29:08Z</dcterms:created>
  <dcterms:modified xsi:type="dcterms:W3CDTF">2020-07-01T09:53:15Z</dcterms:modified>
</cp:coreProperties>
</file>